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61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D74B6EE-AF8A-45B7-919E-25D7C1A3D774}">
          <p14:sldIdLst>
            <p14:sldId id="257"/>
          </p14:sldIdLst>
        </p14:section>
        <p14:section name="タイトルなしのセクション" id="{99AFFAC0-5505-46DE-B079-07A1B66C85EF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07" userDrawn="1">
          <p15:clr>
            <a:srgbClr val="A4A3A4"/>
          </p15:clr>
        </p15:guide>
        <p15:guide id="2" pos="1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90"/>
      </p:cViewPr>
      <p:guideLst>
        <p:guide orient="horz" pos="3007"/>
        <p:guide pos="1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500"/>
            </a:lvl2pPr>
            <a:lvl3pPr marL="685772" indent="0" algn="ctr">
              <a:buNone/>
              <a:defRPr sz="1350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199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59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2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2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3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26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7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2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199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3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0EA12-D32A-4F5C-AE69-394F93CDD7E9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3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72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5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2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9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62074" y="2235524"/>
            <a:ext cx="6722218" cy="7538671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098" y="2633672"/>
            <a:ext cx="6542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17" indent="-174617"/>
            <a:r>
              <a:rPr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</a:t>
            </a:r>
            <a:r>
              <a:rPr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600" b="1" dirty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17" indent="-174617"/>
            <a:endParaRPr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73" indent="-357173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企業主導型保育施設を利用する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３歳から５歳までの子供</a:t>
            </a:r>
            <a:r>
              <a:rPr lang="ja-JP" altLang="en-US" sz="1600" i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のうち、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保育の必要性のある子供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が無償化の対象です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17" indent="-174617"/>
            <a:endParaRPr lang="en-US" altLang="ja-JP" sz="10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442895" indent="-442895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2895" indent="-44289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企業主導型保育施設を利用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０歳から２歳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までの子供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のうち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住民税非課税世帯であって、保育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の必要性のある子供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が無償化の対象です。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45" y="-10651"/>
            <a:ext cx="6858000" cy="1719142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46" indent="-82546" algn="ctr">
              <a:spcAft>
                <a:spcPts val="600"/>
              </a:spcAft>
            </a:pPr>
            <a:endParaRPr lang="ja-JP" altLang="en-US" sz="2400" strike="sngStrik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ブローチ 8"/>
          <p:cNvSpPr/>
          <p:nvPr/>
        </p:nvSpPr>
        <p:spPr>
          <a:xfrm>
            <a:off x="216000" y="631938"/>
            <a:ext cx="6427690" cy="968330"/>
          </a:xfrm>
          <a:prstGeom prst="plaque">
            <a:avLst>
              <a:gd name="adj" fmla="val 8499"/>
            </a:avLst>
          </a:prstGeom>
          <a:noFill/>
          <a:ln w="381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366" y="861491"/>
            <a:ext cx="6547294" cy="705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46" indent="-82546" algn="ctr">
              <a:spcAft>
                <a:spcPts val="800"/>
              </a:spcAft>
            </a:pPr>
            <a:r>
              <a:rPr lang="ja-JP" altLang="en-US" sz="3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</a:t>
            </a:r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がスタート</a:t>
            </a:r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725695" y="393691"/>
            <a:ext cx="3420904" cy="455907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0" rtlCol="0" anchor="ctr"/>
          <a:lstStyle/>
          <a:p>
            <a:pPr marL="82546" indent="-82546" algn="ctr">
              <a:spcAft>
                <a:spcPts val="600"/>
              </a:spcAft>
            </a:pP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</a:t>
            </a:r>
            <a:r>
              <a:rPr lang="en-US" altLang="ja-JP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r>
              <a:rPr lang="ja-JP" altLang="en-US" sz="2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lang="ja-JP" altLang="en-US" sz="2400" strike="sngStrike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8604" y="46647"/>
            <a:ext cx="26353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46" indent="-82546">
              <a:spcAft>
                <a:spcPts val="800"/>
              </a:spcAft>
            </a:pPr>
            <a:r>
              <a:rPr lang="ja-JP" altLang="en-US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保護者の方へ</a:t>
            </a:r>
            <a:endParaRPr lang="ja-JP" altLang="en-US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92600" y="4751047"/>
            <a:ext cx="6321391" cy="2254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09" indent="-87309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保育の必要性の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ある子供とは、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以下のとおりです。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09" indent="-87309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①</a:t>
            </a:r>
            <a:r>
              <a:rPr lang="ja-JP" altLang="en-US" sz="13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「従業員枠」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を利用している子供</a:t>
            </a:r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…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全ての子供を保育の必要性のある子供とします。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②</a:t>
            </a:r>
            <a:r>
              <a:rPr lang="ja-JP" altLang="en-US" sz="13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「地域枠」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を利用している子供　</a:t>
            </a:r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…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市町村の保育認定（２号、３号）を取得している子供を保育の必要性のある子供とします。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年齢は、学年（クラス）により判断します。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85738" indent="-185738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住民税非課税世帯かどうかは、４月～８月までは前年度の住民税の課税状況により、９月～３月まではその年度の住民税の課税状況により判断します。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09" indent="-87309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通園送迎費、食材料費、行事費などは、これまでどおり保護者の負担になります。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90130" y="2049714"/>
            <a:ext cx="4593082" cy="396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213457" y="2086581"/>
            <a:ext cx="5180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企業主導型保育施設を利用する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子供</a:t>
            </a:r>
            <a:endParaRPr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5215" y="7543435"/>
            <a:ext cx="65425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17" indent="-174617"/>
            <a:r>
              <a:rPr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74617" indent="-174617"/>
            <a:endParaRPr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73" indent="-357173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無償化の対象となる子供の利用料について、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標準的な利用料の金額が減額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451578"/>
              </p:ext>
            </p:extLst>
          </p:nvPr>
        </p:nvGraphicFramePr>
        <p:xfrm>
          <a:off x="549883" y="8881499"/>
          <a:ext cx="523308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8270">
                  <a:extLst>
                    <a:ext uri="{9D8B030D-6E8A-4147-A177-3AD203B41FA5}">
                      <a16:colId xmlns:a16="http://schemas.microsoft.com/office/drawing/2014/main" val="1325528179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1397198485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2732965058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2561820335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４歳以上児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１、２歳児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049336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23,100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26,600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37,000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37,100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3114574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446145" y="8547200"/>
            <a:ext cx="4521271" cy="294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09" indent="-87309"/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令和元年１０月以降の標準的な利用料の金額（予定）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08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9264471"/>
            <a:ext cx="6858000" cy="641529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/>
              <a:t>　問い合わせ先：●●</a:t>
            </a:r>
            <a:endParaRPr lang="ja-JP" altLang="en-US" sz="500" dirty="0"/>
          </a:p>
          <a:p>
            <a:r>
              <a:rPr lang="ja-JP" altLang="en-US" sz="1400" dirty="0"/>
              <a:t>　　　</a:t>
            </a:r>
            <a:r>
              <a:rPr lang="en-US" altLang="ja-JP" sz="1400" dirty="0"/>
              <a:t>TEL:○○</a:t>
            </a:r>
            <a:r>
              <a:rPr lang="ja-JP" altLang="en-US" sz="1400" dirty="0" err="1"/>
              <a:t>ー</a:t>
            </a:r>
            <a:r>
              <a:rPr lang="ja-JP" altLang="en-US" sz="1400" dirty="0"/>
              <a:t>○○○○</a:t>
            </a:r>
            <a:r>
              <a:rPr lang="ja-JP" altLang="en-US" sz="1400" dirty="0" err="1"/>
              <a:t>ー</a:t>
            </a:r>
            <a:r>
              <a:rPr lang="ja-JP" altLang="en-US" sz="1400" dirty="0"/>
              <a:t>○○○○　　　　</a:t>
            </a:r>
            <a:r>
              <a:rPr lang="en-US" altLang="ja-JP" sz="1400" dirty="0"/>
              <a:t>MAIL</a:t>
            </a:r>
            <a:r>
              <a:rPr lang="ja-JP" altLang="en-US" sz="1400" dirty="0"/>
              <a:t>： ○○．○○．ｊｐ</a:t>
            </a:r>
          </a:p>
        </p:txBody>
      </p:sp>
      <p:sp>
        <p:nvSpPr>
          <p:cNvPr id="309" name="正方形/長方形 308"/>
          <p:cNvSpPr/>
          <p:nvPr/>
        </p:nvSpPr>
        <p:spPr>
          <a:xfrm>
            <a:off x="37070" y="61785"/>
            <a:ext cx="6768000" cy="9119286"/>
          </a:xfrm>
          <a:prstGeom prst="rect">
            <a:avLst/>
          </a:prstGeom>
          <a:noFill/>
          <a:ln w="3492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8044249" y="9032788"/>
            <a:ext cx="2409567" cy="87321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施設の方へ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問い合わせ先に、各施設の連絡先の情報を記載ください。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 rot="5400000">
            <a:off x="7247240" y="9325743"/>
            <a:ext cx="407773" cy="51898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978966" y="1300165"/>
            <a:ext cx="8800072" cy="664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36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</Words>
  <Application>Microsoft Office PowerPoint</Application>
  <PresentationFormat>A4 210 x 297 mm</PresentationFormat>
  <Paragraphs>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HGPｺﾞｼｯｸM</vt:lpstr>
      <vt:lpstr>HG丸ｺﾞｼｯｸM-PRO</vt:lpstr>
      <vt:lpstr>Meiryo UI</vt:lpstr>
      <vt:lpstr>ＭＳ Ｐゴシック</vt:lpstr>
      <vt:lpstr>ＭＳ Ｐ明朝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2018-09-26T06:07:55Z</dcterms:created>
  <dcterms:modified xsi:type="dcterms:W3CDTF">2019-09-13T01:17:54Z</dcterms:modified>
</cp:coreProperties>
</file>